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27_D3FBED31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4"/>
  </p:sldMasterIdLst>
  <p:notesMasterIdLst>
    <p:notesMasterId r:id="rId31"/>
  </p:notesMasterIdLst>
  <p:handoutMasterIdLst>
    <p:handoutMasterId r:id="rId32"/>
  </p:handoutMasterIdLst>
  <p:sldIdLst>
    <p:sldId id="292" r:id="rId5"/>
    <p:sldId id="291" r:id="rId6"/>
    <p:sldId id="295" r:id="rId7"/>
    <p:sldId id="294" r:id="rId8"/>
    <p:sldId id="308" r:id="rId9"/>
    <p:sldId id="297" r:id="rId10"/>
    <p:sldId id="314" r:id="rId11"/>
    <p:sldId id="321" r:id="rId12"/>
    <p:sldId id="315" r:id="rId13"/>
    <p:sldId id="309" r:id="rId14"/>
    <p:sldId id="313" r:id="rId15"/>
    <p:sldId id="298" r:id="rId16"/>
    <p:sldId id="306" r:id="rId17"/>
    <p:sldId id="319" r:id="rId18"/>
    <p:sldId id="322" r:id="rId19"/>
    <p:sldId id="318" r:id="rId20"/>
    <p:sldId id="310" r:id="rId21"/>
    <p:sldId id="311" r:id="rId22"/>
    <p:sldId id="299" r:id="rId23"/>
    <p:sldId id="302" r:id="rId24"/>
    <p:sldId id="301" r:id="rId25"/>
    <p:sldId id="303" r:id="rId26"/>
    <p:sldId id="300" r:id="rId27"/>
    <p:sldId id="304" r:id="rId28"/>
    <p:sldId id="305" r:id="rId29"/>
    <p:sldId id="29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631E74-ACF0-9DC8-AEC1-8FB5A899BB94}" name="Alessia La Mantia" initials="AL" userId="6117d572fb71281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B0D"/>
    <a:srgbClr val="7D99D9"/>
    <a:srgbClr val="E39844"/>
    <a:srgbClr val="2D4F9B"/>
    <a:srgbClr val="69BFC9"/>
    <a:srgbClr val="E15CBD"/>
    <a:srgbClr val="7D8150"/>
    <a:srgbClr val="1E5082"/>
    <a:srgbClr val="F3E068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77" d="100"/>
          <a:sy n="77" d="100"/>
        </p:scale>
        <p:origin x="5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127_D3FBED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656F6EA-265B-4027-864A-CDEDC6FFCF08}" authorId="{A5631E74-ACF0-9DC8-AEC1-8FB5A899BB94}" created="2025-10-12T09:37:49.69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56502833" sldId="295"/>
      <ac:spMk id="3" creationId="{C8292291-7FB2-F18E-EE8B-5A88F5E5F5E5}"/>
      <ac:txMk cp="0">
        <ac:context len="60" hash="2017072508"/>
      </ac:txMk>
    </ac:txMkLst>
    <p188:pos x="5507162" y="281155"/>
    <p188:txBody>
      <a:bodyPr/>
      <a:lstStyle/>
      <a:p>
        <a:r>
          <a:rPr lang="it-IT"/>
          <a:t>ASMBS EGD raccomandata in base ai sintomi o al rischio clinico
EAES-IFSO EGD routinaria per tutti i candidati
Variabilità geografica elevata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13/10/2025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13/10/2025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3907204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D1554E-7EF2-44AC-BA44-70A2B54D9DB9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797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4963735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17366" y="3841"/>
            <a:ext cx="127212" cy="6858000"/>
          </a:xfrm>
          <a:prstGeom prst="rect">
            <a:avLst/>
          </a:prstGeom>
          <a:solidFill>
            <a:srgbClr val="7D9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2D4F9B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21381" y="-1345"/>
            <a:ext cx="137546" cy="6858000"/>
          </a:xfrm>
          <a:prstGeom prst="rect">
            <a:avLst/>
          </a:prstGeom>
          <a:solidFill>
            <a:srgbClr val="E39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EB2236-0522-C432-A463-063CE04EE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>
            <a:fillRect/>
          </a:stretch>
        </p:blipFill>
        <p:spPr>
          <a:xfrm>
            <a:off x="-164657" y="0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74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4542C42-F0C8-417A-980A-09B6C1CD6C24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68399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0957278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B79944-34CF-4A72-AC1B-909189585767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967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AAF3A87-C769-4508-A602-98056DD906C2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163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F1DB439-C8A9-45DF-AFF2-9EFA3E72C152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89951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A46E8E-89D0-493E-ABBF-B63A9C819C41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084561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251FC1-1A75-47DA-9A6E-B43CF6E86A62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Parallelogramma 14">
            <a:extLst>
              <a:ext uri="{FF2B5EF4-FFF2-40B4-BE49-F238E27FC236}">
                <a16:creationId xmlns:a16="http://schemas.microsoft.com/office/drawing/2014/main" id="{5E6C1369-0AB0-791F-BDE5-E3049206AE30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38AAE47-16BE-8B97-A94A-A8262A1B2704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952651B-1049-385A-4389-A9877BB77731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cxnSp>
        <p:nvCxnSpPr>
          <p:cNvPr id="11" name="Connecteur droit 19">
            <a:extLst>
              <a:ext uri="{FF2B5EF4-FFF2-40B4-BE49-F238E27FC236}">
                <a16:creationId xmlns:a16="http://schemas.microsoft.com/office/drawing/2014/main" id="{75D6E9D8-5438-5EDD-9BC6-9DC6CCBA2CC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9">
            <a:extLst>
              <a:ext uri="{FF2B5EF4-FFF2-40B4-BE49-F238E27FC236}">
                <a16:creationId xmlns:a16="http://schemas.microsoft.com/office/drawing/2014/main" id="{4B0F9688-580E-D38C-3EB1-8455F621E8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9">
            <a:extLst>
              <a:ext uri="{FF2B5EF4-FFF2-40B4-BE49-F238E27FC236}">
                <a16:creationId xmlns:a16="http://schemas.microsoft.com/office/drawing/2014/main" id="{5B6546B8-E095-8982-1913-3086D3DB19A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C03AC0DA-27F3-82D6-9B61-94D3ED59B550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514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A04164A-D1F3-464B-BA5A-A4C4D8F35ADB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4F80FC0-DA38-244D-3B6F-39B5D4083FB4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47780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13/10/2025</a:t>
            </a:fld>
            <a:endParaRPr lang="it-I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r>
              <a:rPr lang="it-IT" noProof="0"/>
              <a:t>Piè di pagina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7" name="Parallelogramma 14">
            <a:extLst>
              <a:ext uri="{FF2B5EF4-FFF2-40B4-BE49-F238E27FC236}">
                <a16:creationId xmlns:a16="http://schemas.microsoft.com/office/drawing/2014/main" id="{DA0EE562-DD0E-0A59-957A-A709C6E95876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9F949B7-51F7-05CB-B8DD-C1A1A2B8A2C9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0059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06" r:id="rId13"/>
    <p:sldLayoutId id="2147483708" r:id="rId14"/>
    <p:sldLayoutId id="2147483719" r:id="rId15"/>
    <p:sldLayoutId id="2147483720" r:id="rId16"/>
    <p:sldLayoutId id="2147483721" r:id="rId17"/>
    <p:sldLayoutId id="2147483725" r:id="rId18"/>
    <p:sldLayoutId id="2147483726" r:id="rId19"/>
    <p:sldLayoutId id="2147483722" r:id="rId20"/>
    <p:sldLayoutId id="2147483723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127_D3FBED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5445" y="886056"/>
            <a:ext cx="4885171" cy="322751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Aptos Display" panose="020B0004020202020204" pitchFamily="34" charset="0"/>
              </a:rPr>
              <a:t>Endoscopia </a:t>
            </a:r>
            <a:br>
              <a:rPr lang="it-IT" dirty="0">
                <a:latin typeface="Aptos Display" panose="020B0004020202020204" pitchFamily="34" charset="0"/>
              </a:rPr>
            </a:br>
            <a:r>
              <a:rPr lang="it-IT" dirty="0" err="1">
                <a:latin typeface="Aptos Display" panose="020B0004020202020204" pitchFamily="34" charset="0"/>
              </a:rPr>
              <a:t>pre</a:t>
            </a:r>
            <a:r>
              <a:rPr lang="it-IT" dirty="0">
                <a:latin typeface="Aptos Display" panose="020B0004020202020204" pitchFamily="34" charset="0"/>
              </a:rPr>
              <a:t>-operatoria: </a:t>
            </a:r>
            <a:br>
              <a:rPr lang="it-IT" dirty="0">
                <a:latin typeface="Aptos Display" panose="020B0004020202020204" pitchFamily="34" charset="0"/>
              </a:rPr>
            </a:br>
            <a:r>
              <a:rPr lang="it-IT" dirty="0">
                <a:latin typeface="Aptos Display" panose="020B0004020202020204" pitchFamily="34" charset="0"/>
              </a:rPr>
              <a:t>cosa cercare davvero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1814" y="4480508"/>
            <a:ext cx="5012434" cy="127965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it-IT" sz="2800" b="1" cap="none" dirty="0">
                <a:solidFill>
                  <a:schemeClr val="accent2"/>
                </a:solidFill>
                <a:latin typeface="Aptos Display" panose="020B0004020202020204" pitchFamily="34" charset="0"/>
              </a:rPr>
              <a:t>Alessia La Mantia</a:t>
            </a:r>
          </a:p>
          <a:p>
            <a:pPr algn="ctr"/>
            <a:r>
              <a:rPr lang="it-IT" sz="2800" b="1" cap="none" dirty="0">
                <a:solidFill>
                  <a:schemeClr val="accent2"/>
                </a:solidFill>
                <a:latin typeface="Aptos Display" panose="020B0004020202020204" pitchFamily="34" charset="0"/>
              </a:rPr>
              <a:t>S.C. Endoscopia Digestiva e Interventistica</a:t>
            </a:r>
          </a:p>
          <a:p>
            <a:pPr algn="ctr"/>
            <a:r>
              <a:rPr lang="it-IT" sz="2800" b="1" cap="none" dirty="0">
                <a:solidFill>
                  <a:schemeClr val="accent2"/>
                </a:solidFill>
                <a:latin typeface="Aptos Display" panose="020B0004020202020204" pitchFamily="34" charset="0"/>
              </a:rPr>
              <a:t>ASST GOM Niguarda di Milano</a:t>
            </a:r>
          </a:p>
        </p:txBody>
      </p:sp>
      <p:pic>
        <p:nvPicPr>
          <p:cNvPr id="5" name="Immagine 4" descr="Immagine che contiene logo, Carattere, simbolo, design&#10;&#10;Il contenuto generato dall'IA potrebbe non essere corretto.">
            <a:extLst>
              <a:ext uri="{FF2B5EF4-FFF2-40B4-BE49-F238E27FC236}">
                <a16:creationId xmlns:a16="http://schemas.microsoft.com/office/drawing/2014/main" id="{5387DC0F-BDC4-7F41-D916-7EF2DA6F3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18941" r="7313" b="19318"/>
          <a:stretch>
            <a:fillRect/>
          </a:stretch>
        </p:blipFill>
        <p:spPr>
          <a:xfrm>
            <a:off x="8085882" y="5760160"/>
            <a:ext cx="1264295" cy="94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61D0-2CA6-1007-625A-36A56AD9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Disturbi motori esofagei: </a:t>
            </a:r>
            <a:b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</a:br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oltre la GERD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C89B6E-BD93-F6E5-1BC5-F7BF7084B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I disturbi motori possono </a:t>
            </a:r>
            <a:r>
              <a:rPr lang="it-IT" i="1" dirty="0">
                <a:solidFill>
                  <a:schemeClr val="tx2"/>
                </a:solidFill>
                <a:latin typeface="Aptos Display" panose="020B0004020202020204" pitchFamily="34" charset="0"/>
              </a:rPr>
              <a:t>mimare o amplificare </a:t>
            </a: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la GERD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Importanza dell’endoscopia: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Escludere 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stenosi o dilatazione esofagea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Osservare 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segni indiretti</a:t>
            </a: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: </a:t>
            </a:r>
          </a:p>
          <a:p>
            <a:pPr lvl="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esofago dilatato o con residuo alimentare</a:t>
            </a:r>
          </a:p>
          <a:p>
            <a:pPr lvl="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onda peristaltica anomala</a:t>
            </a:r>
          </a:p>
          <a:p>
            <a:pPr lvl="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passaggio «a scatto» oltre il cardias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889DD0-4F11-7DAA-C4AE-3ED0F1218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864" y="145285"/>
            <a:ext cx="882621" cy="88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49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3089D6-4BE5-EFA9-DEE0-6F87554CA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Disturbi motori esofagei:</a:t>
            </a:r>
            <a:b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</a:br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oltre la GERD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C90D71-63B2-13C6-C7C7-37833BD7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1377"/>
            <a:ext cx="5082540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 b="1" dirty="0">
                <a:solidFill>
                  <a:schemeClr val="tx2"/>
                </a:solidFill>
                <a:latin typeface="Aptos Display" panose="020B0004020202020204" pitchFamily="34" charset="0"/>
              </a:rPr>
              <a:t>Manometria ad alta risoluzione (HRM)</a:t>
            </a:r>
          </a:p>
          <a:p>
            <a:pPr lvl="1">
              <a:spcAft>
                <a:spcPts val="30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per escludere acalasia o altri disturbi motori maggiori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Indicazione chirurgica: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Acalasia</a:t>
            </a: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</a:t>
            </a:r>
          </a:p>
          <a:p>
            <a:pPr marL="914400" lvl="2" indent="0">
              <a:buNone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→ controindicazione relativa alla SG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0E9E6E-4F57-1D37-BD31-E29E890C0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864" y="145285"/>
            <a:ext cx="882621" cy="88262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C60285-352B-017D-1ED7-9E57F7303236}"/>
              </a:ext>
            </a:extLst>
          </p:cNvPr>
          <p:cNvSpPr txBox="1"/>
          <p:nvPr/>
        </p:nvSpPr>
        <p:spPr>
          <a:xfrm>
            <a:off x="9495137" y="6451105"/>
            <a:ext cx="2579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tx2"/>
                </a:solidFill>
              </a:rPr>
              <a:t>Trevor D </a:t>
            </a:r>
            <a:r>
              <a:rPr lang="it-IT" sz="1100" dirty="0" err="1">
                <a:solidFill>
                  <a:schemeClr val="tx2"/>
                </a:solidFill>
              </a:rPr>
              <a:t>Crafts</a:t>
            </a:r>
            <a:r>
              <a:rPr lang="it-IT" sz="1100" dirty="0">
                <a:solidFill>
                  <a:schemeClr val="tx2"/>
                </a:solidFill>
              </a:rPr>
              <a:t> et al, </a:t>
            </a:r>
            <a:r>
              <a:rPr lang="it-IT" sz="1100" dirty="0" err="1">
                <a:solidFill>
                  <a:schemeClr val="tx2"/>
                </a:solidFill>
              </a:rPr>
              <a:t>Surg</a:t>
            </a:r>
            <a:r>
              <a:rPr lang="it-IT" sz="1100" dirty="0">
                <a:solidFill>
                  <a:schemeClr val="tx2"/>
                </a:solidFill>
              </a:rPr>
              <a:t> </a:t>
            </a:r>
            <a:r>
              <a:rPr lang="it-IT" sz="1100" dirty="0" err="1">
                <a:solidFill>
                  <a:schemeClr val="tx2"/>
                </a:solidFill>
              </a:rPr>
              <a:t>Endosc</a:t>
            </a:r>
            <a:r>
              <a:rPr lang="it-IT" sz="1100" dirty="0">
                <a:solidFill>
                  <a:schemeClr val="tx2"/>
                </a:solidFill>
              </a:rPr>
              <a:t>, 2021</a:t>
            </a:r>
          </a:p>
        </p:txBody>
      </p:sp>
      <p:pic>
        <p:nvPicPr>
          <p:cNvPr id="7" name="Immagine 6" descr="Immagine che contiene testo, schermata, Policromia&#10;&#10;Il contenuto generato dall'IA potrebbe non essere corretto.">
            <a:extLst>
              <a:ext uri="{FF2B5EF4-FFF2-40B4-BE49-F238E27FC236}">
                <a16:creationId xmlns:a16="http://schemas.microsoft.com/office/drawing/2014/main" id="{1B8AE1AD-CC3C-9E14-F754-69791C76D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25" y="2647981"/>
            <a:ext cx="5852160" cy="31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35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4BB3B6-98F1-CF37-0FAE-1B0B7682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Cosa cercare davvero: stomaco</a:t>
            </a:r>
          </a:p>
        </p:txBody>
      </p:sp>
      <p:pic>
        <p:nvPicPr>
          <p:cNvPr id="7" name="Immagine 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4D87F64E-AE35-EC02-BB7F-7B2712A48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766" y="111967"/>
            <a:ext cx="1004596" cy="10045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C9030A-121C-DDBE-5ED1-2415C5C1C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r="31107" b="-1"/>
          <a:stretch>
            <a:fillRect/>
          </a:stretch>
        </p:blipFill>
        <p:spPr>
          <a:xfrm>
            <a:off x="7937708" y="3428999"/>
            <a:ext cx="4024136" cy="32161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E92CDDB-4FC0-A86F-6051-C870C55DF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" r="32339"/>
          <a:stretch>
            <a:fillRect/>
          </a:stretch>
        </p:blipFill>
        <p:spPr>
          <a:xfrm>
            <a:off x="3913572" y="3428999"/>
            <a:ext cx="4024136" cy="321613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681589C-1FC5-EAAC-58DF-D16C5CE94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1"/>
          <a:stretch>
            <a:fillRect/>
          </a:stretch>
        </p:blipFill>
        <p:spPr>
          <a:xfrm>
            <a:off x="230156" y="3429000"/>
            <a:ext cx="3891716" cy="3221686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05A27375-B669-1FE4-4D5A-65AEBE009A98}"/>
              </a:ext>
            </a:extLst>
          </p:cNvPr>
          <p:cNvSpPr txBox="1">
            <a:spLocks/>
          </p:cNvSpPr>
          <p:nvPr/>
        </p:nvSpPr>
        <p:spPr>
          <a:xfrm>
            <a:off x="1034142" y="2028789"/>
            <a:ext cx="2709767" cy="1118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Ulcere gastriche</a:t>
            </a:r>
          </a:p>
        </p:txBody>
      </p:sp>
      <p:sp>
        <p:nvSpPr>
          <p:cNvPr id="16" name="Freccia destra con strisce 15">
            <a:extLst>
              <a:ext uri="{FF2B5EF4-FFF2-40B4-BE49-F238E27FC236}">
                <a16:creationId xmlns:a16="http://schemas.microsoft.com/office/drawing/2014/main" id="{ACA27BDA-1869-1CDF-B7D2-F03AAF2A5CEF}"/>
              </a:ext>
            </a:extLst>
          </p:cNvPr>
          <p:cNvSpPr/>
          <p:nvPr/>
        </p:nvSpPr>
        <p:spPr>
          <a:xfrm>
            <a:off x="4373421" y="1924921"/>
            <a:ext cx="827753" cy="662992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60A06A5-4AB3-8B84-EC30-9A34480004BF}"/>
              </a:ext>
            </a:extLst>
          </p:cNvPr>
          <p:cNvSpPr txBox="1"/>
          <p:nvPr/>
        </p:nvSpPr>
        <p:spPr>
          <a:xfrm>
            <a:off x="5485927" y="1779363"/>
            <a:ext cx="5924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Posticipare chirurgia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Terapia + guarigione documentata </a:t>
            </a:r>
          </a:p>
        </p:txBody>
      </p:sp>
    </p:spTree>
    <p:extLst>
      <p:ext uri="{BB962C8B-B14F-4D97-AF65-F5344CB8AC3E}">
        <p14:creationId xmlns:p14="http://schemas.microsoft.com/office/powerpoint/2010/main" val="1556411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9D1D1E-7546-05FC-B7EA-C14E6B8ED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it-IT" b="1" dirty="0">
                <a:solidFill>
                  <a:schemeClr val="accent2"/>
                </a:solidFill>
              </a:rPr>
              <a:t>Helicobacter pylori: 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b="1" dirty="0">
                <a:solidFill>
                  <a:schemeClr val="accent2"/>
                </a:solidFill>
              </a:rPr>
              <a:t>un microrganismo con </a:t>
            </a:r>
            <a:r>
              <a:rPr lang="it-IT" b="1" dirty="0" err="1">
                <a:solidFill>
                  <a:schemeClr val="accent2"/>
                </a:solidFill>
              </a:rPr>
              <a:t>macroimpatto</a:t>
            </a:r>
            <a:endParaRPr lang="it-IT" b="1" dirty="0">
              <a:solidFill>
                <a:schemeClr val="accent2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A6DC92-B849-57E8-1B1A-E311BC790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1460" y="1758156"/>
            <a:ext cx="6374378" cy="2044732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tx2"/>
                </a:solidFill>
                <a:latin typeface="Aptos Display" panose="020B0004020202020204" pitchFamily="34" charset="0"/>
              </a:rPr>
              <a:t> Sospettare infezione da H. pylori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tx2"/>
                </a:solidFill>
                <a:latin typeface="Aptos Display" panose="020B0004020202020204" pitchFamily="34" charset="0"/>
              </a:rPr>
              <a:t> Terapia e conferma eradicazione raccomandata prima della chirurgia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tx2"/>
                </a:solidFill>
                <a:latin typeface="Aptos Display" panose="020B0004020202020204" pitchFamily="34" charset="0"/>
              </a:rPr>
              <a:t> Limita complicanze post-intervento</a:t>
            </a:r>
          </a:p>
          <a:p>
            <a:pPr marL="457200" lvl="1" indent="0">
              <a:buNone/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→Ulcere marginali in RYGB</a:t>
            </a:r>
          </a:p>
        </p:txBody>
      </p:sp>
      <p:pic>
        <p:nvPicPr>
          <p:cNvPr id="6" name="Immagine 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B58F85E-8934-5AD7-EB1A-0233573B3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1502" y="200901"/>
            <a:ext cx="502298" cy="502298"/>
          </a:xfrm>
          <a:prstGeom prst="rect">
            <a:avLst/>
          </a:prstGeom>
          <a:noFill/>
        </p:spPr>
      </p:pic>
      <p:pic>
        <p:nvPicPr>
          <p:cNvPr id="4" name="Immagine 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1C503C3F-C211-CE90-006D-2FEF8E042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012" y="16"/>
            <a:ext cx="1128988" cy="11289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7303A86-879D-3A02-5076-36054F77EE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" r="31014"/>
          <a:stretch>
            <a:fillRect/>
          </a:stretch>
        </p:blipFill>
        <p:spPr>
          <a:xfrm>
            <a:off x="7618856" y="3890979"/>
            <a:ext cx="3295738" cy="260189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15A5FF9-085B-C679-4590-6E0D9A4EBF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4"/>
          <a:stretch>
            <a:fillRect/>
          </a:stretch>
        </p:blipFill>
        <p:spPr>
          <a:xfrm>
            <a:off x="4528933" y="3890979"/>
            <a:ext cx="3134134" cy="260189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74F351E-788A-8951-380B-B44A27FBAC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" r="31510"/>
          <a:stretch>
            <a:fillRect/>
          </a:stretch>
        </p:blipFill>
        <p:spPr>
          <a:xfrm>
            <a:off x="1277406" y="3890979"/>
            <a:ext cx="3251527" cy="2601896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9951313F-3661-7285-DF67-272CA48AE553}"/>
              </a:ext>
            </a:extLst>
          </p:cNvPr>
          <p:cNvSpPr txBox="1">
            <a:spLocks/>
          </p:cNvSpPr>
          <p:nvPr/>
        </p:nvSpPr>
        <p:spPr>
          <a:xfrm>
            <a:off x="545622" y="2324861"/>
            <a:ext cx="3471401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Gastroduodenopatia</a:t>
            </a:r>
            <a:r>
              <a:rPr lang="it-IT" sz="2400" dirty="0">
                <a:solidFill>
                  <a:schemeClr val="tx2"/>
                </a:solidFill>
              </a:rPr>
              <a:t> erosiva</a:t>
            </a:r>
          </a:p>
        </p:txBody>
      </p:sp>
      <p:sp>
        <p:nvSpPr>
          <p:cNvPr id="13" name="Freccia destra con strisce 12">
            <a:extLst>
              <a:ext uri="{FF2B5EF4-FFF2-40B4-BE49-F238E27FC236}">
                <a16:creationId xmlns:a16="http://schemas.microsoft.com/office/drawing/2014/main" id="{B6F4A10B-DC87-E85D-C8A8-0586797B72F6}"/>
              </a:ext>
            </a:extLst>
          </p:cNvPr>
          <p:cNvSpPr/>
          <p:nvPr/>
        </p:nvSpPr>
        <p:spPr>
          <a:xfrm>
            <a:off x="4375365" y="2324650"/>
            <a:ext cx="827753" cy="662992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066284-D706-1C21-1D8D-04487233DE10}"/>
              </a:ext>
            </a:extLst>
          </p:cNvPr>
          <p:cNvSpPr txBox="1"/>
          <p:nvPr/>
        </p:nvSpPr>
        <p:spPr>
          <a:xfrm>
            <a:off x="9704166" y="6526294"/>
            <a:ext cx="24208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Valentin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Mocanu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 et al,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Obes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Surg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811507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14C2B-950B-ED8A-715E-C2A2AB16B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4F9501-636A-712D-06FF-635C1BC0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Cosa cercare davvero: stomaco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67149C-B5CF-E3B2-C38D-2D9FB0FF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2950941" cy="13255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</a:rPr>
              <a:t>Gastropatia atrofico-metaplasica</a:t>
            </a:r>
          </a:p>
        </p:txBody>
      </p:sp>
      <p:pic>
        <p:nvPicPr>
          <p:cNvPr id="7" name="Immagine 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B1C5C4B-82CF-B951-096E-EBFC938FDF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766" y="111967"/>
            <a:ext cx="1004596" cy="10045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52C99AE-E896-A299-1F5A-5E98DDA29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" r="31281"/>
          <a:stretch>
            <a:fillRect/>
          </a:stretch>
        </p:blipFill>
        <p:spPr>
          <a:xfrm>
            <a:off x="3789141" y="3373014"/>
            <a:ext cx="4229422" cy="329101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C6D4DB8-88D2-650C-E9FD-328164352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" r="32409"/>
          <a:stretch>
            <a:fillRect/>
          </a:stretch>
        </p:blipFill>
        <p:spPr>
          <a:xfrm>
            <a:off x="7924030" y="3373014"/>
            <a:ext cx="4097367" cy="329101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B24F724-911A-8133-2D83-8DA8C7D4BC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09"/>
          <a:stretch>
            <a:fillRect/>
          </a:stretch>
        </p:blipFill>
        <p:spPr>
          <a:xfrm>
            <a:off x="198601" y="3373014"/>
            <a:ext cx="3954590" cy="3291019"/>
          </a:xfrm>
          <a:prstGeom prst="rect">
            <a:avLst/>
          </a:prstGeom>
        </p:spPr>
      </p:pic>
      <p:sp>
        <p:nvSpPr>
          <p:cNvPr id="18" name="Freccia destra con strisce 17">
            <a:extLst>
              <a:ext uri="{FF2B5EF4-FFF2-40B4-BE49-F238E27FC236}">
                <a16:creationId xmlns:a16="http://schemas.microsoft.com/office/drawing/2014/main" id="{3190CD14-6607-1356-29E9-9A93592BE5F7}"/>
              </a:ext>
            </a:extLst>
          </p:cNvPr>
          <p:cNvSpPr/>
          <p:nvPr/>
        </p:nvSpPr>
        <p:spPr>
          <a:xfrm>
            <a:off x="4373421" y="1924921"/>
            <a:ext cx="827753" cy="662992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1DBAB4C-FC46-F823-03D0-20A1D206103B}"/>
              </a:ext>
            </a:extLst>
          </p:cNvPr>
          <p:cNvSpPr txBox="1"/>
          <p:nvPr/>
        </p:nvSpPr>
        <p:spPr>
          <a:xfrm>
            <a:off x="5485926" y="1779363"/>
            <a:ext cx="6335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Documentazione istologica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Eventuale sorveglianza endoscopica</a:t>
            </a:r>
          </a:p>
        </p:txBody>
      </p:sp>
    </p:spTree>
    <p:extLst>
      <p:ext uri="{BB962C8B-B14F-4D97-AF65-F5344CB8AC3E}">
        <p14:creationId xmlns:p14="http://schemas.microsoft.com/office/powerpoint/2010/main" val="463393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FDDC7-97F8-71AE-776F-AA9EEAD60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41FED8-6C96-F707-0D60-A57F8B3E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Cosa cercare davvero: stomaco</a:t>
            </a:r>
          </a:p>
        </p:txBody>
      </p:sp>
      <p:pic>
        <p:nvPicPr>
          <p:cNvPr id="7" name="Immagine 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267138C0-A1B7-4F23-A60F-133223333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766" y="111967"/>
            <a:ext cx="1004596" cy="100459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70837DD-1DFD-C17E-BE61-F27976DEC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5498"/>
          <a:stretch>
            <a:fillRect/>
          </a:stretch>
        </p:blipFill>
        <p:spPr>
          <a:xfrm>
            <a:off x="2659223" y="3429000"/>
            <a:ext cx="5899703" cy="322931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E7A1C81-9ED1-356B-4E67-349156588F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50"/>
          <a:stretch>
            <a:fillRect/>
          </a:stretch>
        </p:blipFill>
        <p:spPr>
          <a:xfrm>
            <a:off x="203247" y="3429000"/>
            <a:ext cx="3849350" cy="322931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72A4786-7593-EC8E-7106-D74017B67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95"/>
          <a:stretch>
            <a:fillRect/>
          </a:stretch>
        </p:blipFill>
        <p:spPr>
          <a:xfrm>
            <a:off x="8139404" y="3428999"/>
            <a:ext cx="3863955" cy="3229314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B2E52C91-1DAB-4E5A-1704-DC995037B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2950941" cy="13255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</a:rPr>
              <a:t>Gastropatia atrofico-metaplasica</a:t>
            </a:r>
          </a:p>
        </p:txBody>
      </p:sp>
      <p:sp>
        <p:nvSpPr>
          <p:cNvPr id="11" name="Freccia destra con strisce 10">
            <a:extLst>
              <a:ext uri="{FF2B5EF4-FFF2-40B4-BE49-F238E27FC236}">
                <a16:creationId xmlns:a16="http://schemas.microsoft.com/office/drawing/2014/main" id="{B98391C2-7D58-1846-0169-3F77F0657281}"/>
              </a:ext>
            </a:extLst>
          </p:cNvPr>
          <p:cNvSpPr/>
          <p:nvPr/>
        </p:nvSpPr>
        <p:spPr>
          <a:xfrm>
            <a:off x="4373421" y="1924921"/>
            <a:ext cx="827753" cy="662992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D34C5A6-0EAC-6FD8-C4A2-DBC526421C60}"/>
              </a:ext>
            </a:extLst>
          </p:cNvPr>
          <p:cNvSpPr txBox="1"/>
          <p:nvPr/>
        </p:nvSpPr>
        <p:spPr>
          <a:xfrm>
            <a:off x="5485926" y="1779363"/>
            <a:ext cx="6335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Documentazione istologica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Eventuale sorveglianza endoscopica</a:t>
            </a:r>
          </a:p>
        </p:txBody>
      </p:sp>
    </p:spTree>
    <p:extLst>
      <p:ext uri="{BB962C8B-B14F-4D97-AF65-F5344CB8AC3E}">
        <p14:creationId xmlns:p14="http://schemas.microsoft.com/office/powerpoint/2010/main" val="175803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32D1E-87C7-1DC6-18A1-1A569C3CC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8FCDD4-B4C1-BA91-04EA-082CD71D5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Cosa cercare davvero: stomaco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1198C0-2CBF-3F85-64C2-6993C80DB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>
                <a:solidFill>
                  <a:schemeClr val="tx2"/>
                </a:solidFill>
              </a:rPr>
              <a:t>Lesioni focali (polipi e neoformazioni)</a:t>
            </a:r>
          </a:p>
        </p:txBody>
      </p:sp>
      <p:pic>
        <p:nvPicPr>
          <p:cNvPr id="7" name="Immagine 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2FCEA24-0EEF-9301-7827-FC5C9D2B9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766" y="111967"/>
            <a:ext cx="1004596" cy="10045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0A4FFB5-1FB6-298A-445B-8A0233E8C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r="32230"/>
          <a:stretch>
            <a:fillRect/>
          </a:stretch>
        </p:blipFill>
        <p:spPr>
          <a:xfrm>
            <a:off x="4019177" y="3210675"/>
            <a:ext cx="4329405" cy="346042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B657F26-12AB-97D2-CFA2-BF91C4D42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8"/>
          <a:stretch>
            <a:fillRect/>
          </a:stretch>
        </p:blipFill>
        <p:spPr>
          <a:xfrm>
            <a:off x="7814294" y="3210675"/>
            <a:ext cx="4194457" cy="346042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12A9BAE-CA4D-0022-6D0D-F35C4C18CD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5"/>
          <a:stretch>
            <a:fillRect/>
          </a:stretch>
        </p:blipFill>
        <p:spPr>
          <a:xfrm>
            <a:off x="183249" y="3210675"/>
            <a:ext cx="4216170" cy="346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62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8ADE71-3935-B1D1-62B9-770B9FC9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Lesioni </a:t>
            </a:r>
            <a:r>
              <a:rPr lang="it-IT" b="1" dirty="0" err="1">
                <a:solidFill>
                  <a:schemeClr val="accent2"/>
                </a:solidFill>
                <a:latin typeface="Aptos Display" panose="020B0004020202020204" pitchFamily="34" charset="0"/>
              </a:rPr>
              <a:t>sottoepiteliali</a:t>
            </a:r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:</a:t>
            </a:r>
            <a:b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</a:br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oltre le gastropatie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1BECE4-F462-2833-4E7E-715F73B80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797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Reperti occasionali, spesso asintomatici</a:t>
            </a:r>
          </a:p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All’endoscopia: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Lesione «a cupola», mucosa sovrastante integra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Localizzazione più frequente: corpo e fondo gastrico</a:t>
            </a:r>
          </a:p>
        </p:txBody>
      </p:sp>
      <p:pic>
        <p:nvPicPr>
          <p:cNvPr id="4" name="Immagine 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706E1E2-C1B3-4720-02E7-74810589F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012" y="16"/>
            <a:ext cx="1128988" cy="11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72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B31AC9-65D7-C653-80D1-90E57E1C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</a:rPr>
              <a:t>Lesioni </a:t>
            </a:r>
            <a:r>
              <a:rPr lang="it-IT" b="1" dirty="0" err="1">
                <a:solidFill>
                  <a:schemeClr val="accent2"/>
                </a:solidFill>
              </a:rPr>
              <a:t>sottoepiteliali</a:t>
            </a:r>
            <a:r>
              <a:rPr lang="it-IT" b="1" dirty="0">
                <a:solidFill>
                  <a:schemeClr val="accent2"/>
                </a:solidFill>
              </a:rPr>
              <a:t>:</a:t>
            </a:r>
            <a:br>
              <a:rPr lang="it-IT" b="1" dirty="0">
                <a:solidFill>
                  <a:schemeClr val="accent2"/>
                </a:solidFill>
              </a:rPr>
            </a:br>
            <a:r>
              <a:rPr lang="it-IT" b="1" dirty="0">
                <a:solidFill>
                  <a:schemeClr val="accent2"/>
                </a:solidFill>
              </a:rPr>
              <a:t>cosa fare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44C526-BBAE-1626-3AE9-1F01516D1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37033" cy="4351338"/>
          </a:xfrm>
        </p:spPr>
        <p:txBody>
          <a:bodyPr>
            <a:noAutofit/>
          </a:bodyPr>
          <a:lstStyle/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Documentare dimensione e sede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Indicare EUS </a:t>
            </a:r>
            <a:r>
              <a:rPr lang="it-IT" dirty="0" err="1">
                <a:solidFill>
                  <a:schemeClr val="tx2"/>
                </a:solidFill>
                <a:latin typeface="Aptos Display" panose="020B0004020202020204" pitchFamily="34" charset="0"/>
              </a:rPr>
              <a:t>sup</a:t>
            </a: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 se: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10 mm</a:t>
            </a:r>
          </a:p>
          <a:p>
            <a:pPr lvl="1">
              <a:spcAft>
                <a:spcPts val="30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Crescita documentata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EUS </a:t>
            </a:r>
            <a:r>
              <a:rPr lang="it-IT" dirty="0" err="1">
                <a:solidFill>
                  <a:schemeClr val="tx2"/>
                </a:solidFill>
                <a:latin typeface="Aptos Display" panose="020B0004020202020204" pitchFamily="34" charset="0"/>
              </a:rPr>
              <a:t>sup</a:t>
            </a:r>
            <a:endParaRPr lang="it-IT" dirty="0">
              <a:solidFill>
                <a:schemeClr val="tx2"/>
              </a:solidFill>
              <a:latin typeface="Aptos Display" panose="020B0004020202020204" pitchFamily="34" charset="0"/>
            </a:endParaRP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 </a:t>
            </a: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definisce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 strato d’origine e rischio biologico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permette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 FNA/FNB e diagnosi di certezza</a:t>
            </a:r>
            <a:endParaRPr lang="it-IT" sz="2800" dirty="0">
              <a:solidFill>
                <a:schemeClr val="tx2"/>
              </a:solidFill>
              <a:latin typeface="Aptos Display" panose="020B0004020202020204" pitchFamily="34" charset="0"/>
            </a:endParaRPr>
          </a:p>
        </p:txBody>
      </p:sp>
      <p:pic>
        <p:nvPicPr>
          <p:cNvPr id="4" name="Immagine 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EE216802-BD3D-E0AE-E014-172544B73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012" y="16"/>
            <a:ext cx="1128988" cy="11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89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BD8CF7-58B9-30A5-1C48-CBF17C78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Cosa cercare davvero: duodeno e oltre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2E6944-B88B-D92D-CEE6-4C6F3B18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5712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Ulcere duodenali</a:t>
            </a:r>
          </a:p>
          <a:p>
            <a:pPr>
              <a:spcAft>
                <a:spcPts val="12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Duodenite severa </a:t>
            </a:r>
          </a:p>
          <a:p>
            <a:pPr>
              <a:spcAft>
                <a:spcPts val="12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Anomalie anatomiche 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→ diverticoli, duplicazione duodenale, pregressi interventi</a:t>
            </a:r>
          </a:p>
        </p:txBody>
      </p:sp>
      <p:pic>
        <p:nvPicPr>
          <p:cNvPr id="5" name="Immagine 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0F23304C-29FC-63A6-B805-986C6F9D43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751" y="113523"/>
            <a:ext cx="939277" cy="93927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F62B7F-A023-48CF-598B-6E21EF4D3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" r="31627"/>
          <a:stretch>
            <a:fillRect/>
          </a:stretch>
        </p:blipFill>
        <p:spPr>
          <a:xfrm>
            <a:off x="109378" y="4282751"/>
            <a:ext cx="3071524" cy="242605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F658B9C-CF99-C1FE-80CC-9C7BDAE8E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" b="-1"/>
          <a:stretch>
            <a:fillRect/>
          </a:stretch>
        </p:blipFill>
        <p:spPr>
          <a:xfrm>
            <a:off x="5971207" y="4282751"/>
            <a:ext cx="4527866" cy="242605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741F8E7-FB7F-D981-7E42-73268EB526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9"/>
          <a:stretch>
            <a:fillRect/>
          </a:stretch>
        </p:blipFill>
        <p:spPr>
          <a:xfrm>
            <a:off x="3180902" y="4282751"/>
            <a:ext cx="2902277" cy="242605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A8B76F3-672D-50AF-5C78-B50A15E9CD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" r="31618"/>
          <a:stretch>
            <a:fillRect/>
          </a:stretch>
        </p:blipFill>
        <p:spPr>
          <a:xfrm>
            <a:off x="8974556" y="4282750"/>
            <a:ext cx="3052307" cy="242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00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822DF97-62DA-1891-EAC6-F1D7FD0D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Background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092DC5-2564-CFDC-F6A8-AB905458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264"/>
            <a:ext cx="10515600" cy="2345161"/>
          </a:xfrm>
        </p:spPr>
        <p:txBody>
          <a:bodyPr>
            <a:noAutofit/>
          </a:bodyPr>
          <a:lstStyle/>
          <a:p>
            <a:pPr marL="0" indent="0" algn="r"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tx2"/>
                </a:solidFill>
              </a:rPr>
              <a:t>Chirurgia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bariatrica</a:t>
            </a:r>
            <a:r>
              <a:rPr lang="en-US" b="1" dirty="0">
                <a:solidFill>
                  <a:schemeClr val="tx2"/>
                </a:solidFill>
              </a:rPr>
              <a:t> </a:t>
            </a:r>
          </a:p>
          <a:p>
            <a:pPr marL="457200" lvl="1" indent="0" algn="r">
              <a:spcAft>
                <a:spcPts val="3000"/>
              </a:spcAft>
              <a:buNone/>
            </a:pPr>
            <a:r>
              <a:rPr lang="en-US" sz="2800" dirty="0">
                <a:solidFill>
                  <a:schemeClr val="tx2"/>
                </a:solidFill>
              </a:rPr>
              <a:t>→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trattamento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appropriato</a:t>
            </a:r>
            <a:r>
              <a:rPr lang="en-US" sz="2800" dirty="0">
                <a:solidFill>
                  <a:schemeClr val="tx2"/>
                </a:solidFill>
              </a:rPr>
              <a:t> in </a:t>
            </a:r>
            <a:r>
              <a:rPr lang="en-US" sz="2800" dirty="0" err="1">
                <a:solidFill>
                  <a:schemeClr val="tx2"/>
                </a:solidFill>
              </a:rPr>
              <a:t>pazienti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accuratamente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selezionati</a:t>
            </a:r>
            <a:r>
              <a:rPr lang="en-US" sz="2800" dirty="0">
                <a:solidFill>
                  <a:schemeClr val="tx2"/>
                </a:solidFill>
              </a:rPr>
              <a:t> con </a:t>
            </a:r>
            <a:r>
              <a:rPr lang="en-US" sz="2800" b="1" dirty="0" err="1">
                <a:solidFill>
                  <a:schemeClr val="tx2"/>
                </a:solidFill>
              </a:rPr>
              <a:t>obesità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severa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(BMI≥40 o BMI≥30 con </a:t>
            </a:r>
            <a:r>
              <a:rPr lang="en-US" sz="2800" dirty="0" err="1">
                <a:solidFill>
                  <a:schemeClr val="tx2"/>
                </a:solidFill>
              </a:rPr>
              <a:t>comorbidità</a:t>
            </a:r>
            <a:r>
              <a:rPr lang="en-US" sz="2800" dirty="0">
                <a:solidFill>
                  <a:schemeClr val="tx2"/>
                </a:solidFill>
              </a:rPr>
              <a:t>) </a:t>
            </a:r>
            <a:r>
              <a:rPr lang="en-US" sz="2800" dirty="0" err="1">
                <a:solidFill>
                  <a:schemeClr val="tx2"/>
                </a:solidFill>
              </a:rPr>
              <a:t>quando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interventi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dietetico-comportamentali</a:t>
            </a:r>
            <a:r>
              <a:rPr lang="en-US" sz="2800" dirty="0">
                <a:solidFill>
                  <a:schemeClr val="tx2"/>
                </a:solidFill>
              </a:rPr>
              <a:t> e </a:t>
            </a:r>
            <a:r>
              <a:rPr lang="en-US" sz="2800" dirty="0" err="1">
                <a:solidFill>
                  <a:schemeClr val="tx2"/>
                </a:solidFill>
              </a:rPr>
              <a:t>farmacologici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falliscono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644CC6-7A73-FA5C-95DE-28E5B0A5C7E6}"/>
              </a:ext>
            </a:extLst>
          </p:cNvPr>
          <p:cNvSpPr txBox="1"/>
          <p:nvPr/>
        </p:nvSpPr>
        <p:spPr>
          <a:xfrm>
            <a:off x="9508252" y="6492875"/>
            <a:ext cx="26837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Ilhan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Satman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 et al, Eur J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Epidemiology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, 2013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4FAA-68FC-B927-47B7-3836A7CB269D}"/>
              </a:ext>
            </a:extLst>
          </p:cNvPr>
          <p:cNvSpPr txBox="1">
            <a:spLocks/>
          </p:cNvSpPr>
          <p:nvPr/>
        </p:nvSpPr>
        <p:spPr>
          <a:xfrm>
            <a:off x="838200" y="362494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b="1" dirty="0" err="1">
                <a:solidFill>
                  <a:schemeClr val="tx2"/>
                </a:solidFill>
              </a:rPr>
              <a:t>Obiettivo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marL="457200" lvl="1" indent="0" algn="just">
              <a:spcAft>
                <a:spcPts val="600"/>
              </a:spcAft>
              <a:buNone/>
            </a:pPr>
            <a:r>
              <a:rPr lang="en-US" sz="2800" dirty="0">
                <a:solidFill>
                  <a:schemeClr val="tx2"/>
                </a:solidFill>
              </a:rPr>
              <a:t>→ </a:t>
            </a:r>
            <a:r>
              <a:rPr lang="en-US" sz="2800" dirty="0" err="1">
                <a:solidFill>
                  <a:schemeClr val="tx2"/>
                </a:solidFill>
              </a:rPr>
              <a:t>ridurre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morbidità</a:t>
            </a:r>
            <a:r>
              <a:rPr lang="en-US" sz="2800" b="1" dirty="0">
                <a:solidFill>
                  <a:schemeClr val="tx2"/>
                </a:solidFill>
              </a:rPr>
              <a:t> e </a:t>
            </a:r>
            <a:r>
              <a:rPr lang="en-US" sz="2800" b="1" dirty="0" err="1">
                <a:solidFill>
                  <a:schemeClr val="tx2"/>
                </a:solidFill>
              </a:rPr>
              <a:t>mortalità</a:t>
            </a:r>
            <a:endParaRPr lang="en-US" sz="2800" b="1" dirty="0">
              <a:solidFill>
                <a:schemeClr val="tx2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en-US" dirty="0" err="1">
                <a:solidFill>
                  <a:schemeClr val="tx2"/>
                </a:solidFill>
              </a:rPr>
              <a:t>Sebbene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efficace</a:t>
            </a:r>
            <a:r>
              <a:rPr lang="en-US" dirty="0">
                <a:solidFill>
                  <a:schemeClr val="tx2"/>
                </a:solidFill>
              </a:rPr>
              <a:t>, non </a:t>
            </a:r>
            <a:r>
              <a:rPr lang="en-US" dirty="0" err="1">
                <a:solidFill>
                  <a:schemeClr val="tx2"/>
                </a:solidFill>
              </a:rPr>
              <a:t>scevra</a:t>
            </a:r>
            <a:r>
              <a:rPr lang="en-US" dirty="0">
                <a:solidFill>
                  <a:schemeClr val="tx2"/>
                </a:solidFill>
              </a:rPr>
              <a:t> da </a:t>
            </a:r>
            <a:r>
              <a:rPr lang="en-US" dirty="0" err="1">
                <a:solidFill>
                  <a:schemeClr val="tx2"/>
                </a:solidFill>
              </a:rPr>
              <a:t>complicanze</a:t>
            </a:r>
            <a:r>
              <a:rPr lang="it-IT" dirty="0">
                <a:solidFill>
                  <a:schemeClr val="tx2"/>
                </a:solidFill>
              </a:rPr>
              <a:t> </a:t>
            </a:r>
          </a:p>
          <a:p>
            <a:pPr marL="457200" lvl="1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2800" dirty="0">
                <a:solidFill>
                  <a:schemeClr val="tx2"/>
                </a:solidFill>
              </a:rPr>
              <a:t>→ </a:t>
            </a:r>
            <a:r>
              <a:rPr lang="it-IT" sz="2800" b="1" dirty="0">
                <a:solidFill>
                  <a:schemeClr val="tx2"/>
                </a:solidFill>
              </a:rPr>
              <a:t>valutazione </a:t>
            </a:r>
            <a:r>
              <a:rPr lang="it-IT" sz="2800" b="1" dirty="0" err="1">
                <a:solidFill>
                  <a:schemeClr val="tx2"/>
                </a:solidFill>
              </a:rPr>
              <a:t>pre</a:t>
            </a:r>
            <a:r>
              <a:rPr lang="it-IT" sz="2800" b="1" dirty="0">
                <a:solidFill>
                  <a:schemeClr val="tx2"/>
                </a:solidFill>
              </a:rPr>
              <a:t>-operatoria </a:t>
            </a:r>
          </a:p>
          <a:p>
            <a:pPr marL="914400" lvl="2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2800" dirty="0">
                <a:solidFill>
                  <a:schemeClr val="tx2"/>
                </a:solidFill>
              </a:rPr>
              <a:t>→ screening con </a:t>
            </a:r>
            <a:r>
              <a:rPr lang="it-IT" sz="2800" dirty="0" err="1">
                <a:solidFill>
                  <a:schemeClr val="tx2"/>
                </a:solidFill>
              </a:rPr>
              <a:t>EGDs</a:t>
            </a:r>
            <a:endParaRPr lang="it-IT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748A1A-16C3-9F3F-953E-333EA073C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L’immagine come linguaggio comune</a:t>
            </a:r>
          </a:p>
        </p:txBody>
      </p:sp>
      <p:pic>
        <p:nvPicPr>
          <p:cNvPr id="4" name="video_6aa64040-d28b-491e-ad5f-cb7aa7a61ef1">
            <a:hlinkClick r:id="" action="ppaction://media"/>
            <a:extLst>
              <a:ext uri="{FF2B5EF4-FFF2-40B4-BE49-F238E27FC236}">
                <a16:creationId xmlns:a16="http://schemas.microsoft.com/office/drawing/2014/main" id="{BBE715B5-9A7C-E7C3-1EAD-C53B730AA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6332" y="1892410"/>
            <a:ext cx="7991993" cy="44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996433-A423-2919-0AF7-5912B534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94437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Dal referto “descrittivo” al referto “decisionale”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BEA9DD-B391-4642-16A5-FBA0E8820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Strutturare il referto per sezioni in maniera </a:t>
            </a:r>
            <a:r>
              <a:rPr lang="it-IT" b="1" dirty="0">
                <a:solidFill>
                  <a:schemeClr val="tx2"/>
                </a:solidFill>
                <a:latin typeface="Aptos Display" panose="020B0004020202020204" pitchFamily="34" charset="0"/>
              </a:rPr>
              <a:t>standardizzata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Riportare:</a:t>
            </a:r>
          </a:p>
          <a:p>
            <a:pPr lvl="1">
              <a:spcAft>
                <a:spcPts val="600"/>
              </a:spcAft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Classificazioni</a:t>
            </a:r>
          </a:p>
          <a:p>
            <a:pPr lvl="1">
              <a:spcAft>
                <a:spcPts val="600"/>
              </a:spcAft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Dimensioni</a:t>
            </a:r>
          </a:p>
          <a:p>
            <a:pPr lvl="1">
              <a:spcAft>
                <a:spcPts val="3000"/>
              </a:spcAft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Sede e tipo di lesioni</a:t>
            </a:r>
          </a:p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Eventuali indicazioni terapeutiche</a:t>
            </a:r>
          </a:p>
        </p:txBody>
      </p:sp>
    </p:spTree>
    <p:extLst>
      <p:ext uri="{BB962C8B-B14F-4D97-AF65-F5344CB8AC3E}">
        <p14:creationId xmlns:p14="http://schemas.microsoft.com/office/powerpoint/2010/main" val="422305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552457-C856-2B5F-8989-3F854657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Quando il referto non può aspettare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606DEA-645C-D1E4-3A20-A94F2504D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Ulcera ad elevato rischio di sanguinamento</a:t>
            </a:r>
          </a:p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Lesione focale sospetta</a:t>
            </a:r>
          </a:p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Sospetta displasia visibile su Barrett</a:t>
            </a:r>
          </a:p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Esofagite severa</a:t>
            </a:r>
          </a:p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Infezione da H. pylori ai test rapidi</a:t>
            </a:r>
          </a:p>
        </p:txBody>
      </p:sp>
    </p:spTree>
    <p:extLst>
      <p:ext uri="{BB962C8B-B14F-4D97-AF65-F5344CB8AC3E}">
        <p14:creationId xmlns:p14="http://schemas.microsoft.com/office/powerpoint/2010/main" val="2129047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26750-C189-9DF6-1C41-1640058B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Cosa </a:t>
            </a:r>
            <a:r>
              <a:rPr lang="it-IT" b="1" i="1" dirty="0">
                <a:solidFill>
                  <a:schemeClr val="accent2"/>
                </a:solidFill>
                <a:latin typeface="Aptos Display" panose="020B0004020202020204" pitchFamily="34" charset="0"/>
              </a:rPr>
              <a:t>non</a:t>
            </a:r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 è davvero rilevante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05B713-3D76-B401-A3D7-FB4FBF071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91783" cy="4351338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it-IT" sz="24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Inlet</a:t>
            </a:r>
            <a:r>
              <a:rPr lang="it-IT" sz="2400" dirty="0">
                <a:solidFill>
                  <a:schemeClr val="tx2"/>
                </a:solidFill>
                <a:latin typeface="Aptos Display" panose="020B0004020202020204" pitchFamily="34" charset="0"/>
              </a:rPr>
              <a:t> patch</a:t>
            </a:r>
          </a:p>
          <a:p>
            <a:pPr algn="just">
              <a:spcAft>
                <a:spcPts val="600"/>
              </a:spcAft>
            </a:pPr>
            <a:r>
              <a:rPr lang="it-IT" sz="2400" dirty="0">
                <a:solidFill>
                  <a:schemeClr val="tx2"/>
                </a:solidFill>
                <a:latin typeface="Aptos Display" panose="020B0004020202020204" pitchFamily="34" charset="0"/>
              </a:rPr>
              <a:t>Esofagite da reflusso di grado A-B secondo Los Angeles</a:t>
            </a:r>
          </a:p>
          <a:p>
            <a:pPr algn="just">
              <a:spcAft>
                <a:spcPts val="600"/>
              </a:spcAft>
            </a:pPr>
            <a:r>
              <a:rPr lang="it-IT" sz="2400" dirty="0">
                <a:solidFill>
                  <a:schemeClr val="tx2"/>
                </a:solidFill>
                <a:latin typeface="Aptos Display" panose="020B0004020202020204" pitchFamily="34" charset="0"/>
              </a:rPr>
              <a:t>Linea Z irregolare o «short» Barrett &lt; 1 cm</a:t>
            </a:r>
          </a:p>
          <a:p>
            <a:pPr algn="just">
              <a:spcAft>
                <a:spcPts val="600"/>
              </a:spcAft>
            </a:pPr>
            <a:r>
              <a:rPr lang="it-IT" sz="2400" dirty="0">
                <a:solidFill>
                  <a:schemeClr val="tx2"/>
                </a:solidFill>
                <a:latin typeface="Aptos Display" panose="020B0004020202020204" pitchFamily="34" charset="0"/>
              </a:rPr>
              <a:t>Metaplasia/atrofia in singola sede, in assenza di fattori di rischio</a:t>
            </a:r>
          </a:p>
          <a:p>
            <a:pPr algn="just">
              <a:spcAft>
                <a:spcPts val="600"/>
              </a:spcAft>
            </a:pPr>
            <a:r>
              <a:rPr lang="it-IT" sz="2400" dirty="0">
                <a:solidFill>
                  <a:schemeClr val="tx2"/>
                </a:solidFill>
                <a:latin typeface="Aptos Display" panose="020B0004020202020204" pitchFamily="34" charset="0"/>
              </a:rPr>
              <a:t>Polipi </a:t>
            </a:r>
            <a:r>
              <a:rPr lang="it-IT" sz="24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glandulo</a:t>
            </a:r>
            <a:r>
              <a:rPr lang="it-IT" sz="2400" dirty="0">
                <a:solidFill>
                  <a:schemeClr val="tx2"/>
                </a:solidFill>
                <a:latin typeface="Aptos Display" panose="020B0004020202020204" pitchFamily="34" charset="0"/>
              </a:rPr>
              <a:t>-cistici</a:t>
            </a:r>
          </a:p>
          <a:p>
            <a:pPr algn="just">
              <a:spcAft>
                <a:spcPts val="600"/>
              </a:spcAft>
            </a:pPr>
            <a:r>
              <a:rPr lang="it-IT" sz="24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Leiomiomi</a:t>
            </a:r>
            <a:r>
              <a:rPr lang="it-IT" sz="2400" dirty="0">
                <a:solidFill>
                  <a:schemeClr val="tx2"/>
                </a:solidFill>
                <a:latin typeface="Aptos Display" panose="020B0004020202020204" pitchFamily="34" charset="0"/>
              </a:rPr>
              <a:t>, lipomi, pancreas ectopici con caratteristiche ultrasonografiche tipiche e asintomatici</a:t>
            </a:r>
          </a:p>
        </p:txBody>
      </p:sp>
      <p:pic>
        <p:nvPicPr>
          <p:cNvPr id="5" name="Immagine 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5ADA9A4D-43B9-1F2B-DAEC-ECCB9E815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89" y="3049175"/>
            <a:ext cx="5181600" cy="190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7626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1D73BB-F65B-DBDC-38C5-20597A56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</a:rPr>
              <a:t>Non cambia la chirurgia… ma la sicurezza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71E5DC-CE35-39DC-B0E3-B8206BEE6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Impatto chirurgico diretto nel 5–15% dei casi, ma…</a:t>
            </a:r>
          </a:p>
          <a:p>
            <a:pPr marL="457200" lvl="1" indent="0">
              <a:spcAft>
                <a:spcPts val="3000"/>
              </a:spcAft>
              <a:buNone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→ 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riduzione complicanze e morbidità post-operatoria</a:t>
            </a:r>
          </a:p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Standardizzazione dei referti = </a:t>
            </a:r>
            <a:r>
              <a:rPr lang="it-IT" b="1" dirty="0">
                <a:solidFill>
                  <a:schemeClr val="tx2"/>
                </a:solidFill>
                <a:latin typeface="Aptos Display" panose="020B0004020202020204" pitchFamily="34" charset="0"/>
              </a:rPr>
              <a:t>migliore comunicazione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Prospettiva futura</a:t>
            </a:r>
          </a:p>
          <a:p>
            <a:pPr marL="457200" lvl="1" indent="0">
              <a:spcAft>
                <a:spcPts val="3000"/>
              </a:spcAft>
              <a:buNone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→ EGD selettiva ma di 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qualità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383BB5-9785-D2CA-4CA1-272C5E8B7401}"/>
              </a:ext>
            </a:extLst>
          </p:cNvPr>
          <p:cNvSpPr txBox="1"/>
          <p:nvPr/>
        </p:nvSpPr>
        <p:spPr>
          <a:xfrm>
            <a:off x="9727659" y="6492875"/>
            <a:ext cx="23214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Walid El Ansari et al,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Obes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Surg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427204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6634D5-B656-4337-48C0-E8A9878E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Cosa cercare davvero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1AD916-4509-E34F-1454-68AE2B7FE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Patologie che cambiano </a:t>
            </a:r>
            <a:r>
              <a:rPr lang="it-IT" b="1" dirty="0">
                <a:solidFill>
                  <a:schemeClr val="tx2"/>
                </a:solidFill>
                <a:latin typeface="Aptos Display" panose="020B0004020202020204" pitchFamily="34" charset="0"/>
              </a:rPr>
              <a:t>il tipo o il timing </a:t>
            </a: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dell’intervento</a:t>
            </a:r>
          </a:p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Lesioni che richiedono </a:t>
            </a:r>
            <a:r>
              <a:rPr lang="it-IT" b="1" dirty="0">
                <a:solidFill>
                  <a:schemeClr val="tx2"/>
                </a:solidFill>
                <a:latin typeface="Aptos Display" panose="020B0004020202020204" pitchFamily="34" charset="0"/>
              </a:rPr>
              <a:t>trattamento </a:t>
            </a:r>
            <a:r>
              <a:rPr lang="it-IT" b="1" dirty="0" err="1">
                <a:solidFill>
                  <a:schemeClr val="tx2"/>
                </a:solidFill>
                <a:latin typeface="Aptos Display" panose="020B0004020202020204" pitchFamily="34" charset="0"/>
              </a:rPr>
              <a:t>pre</a:t>
            </a:r>
            <a:r>
              <a:rPr lang="it-IT" b="1" dirty="0">
                <a:solidFill>
                  <a:schemeClr val="tx2"/>
                </a:solidFill>
                <a:latin typeface="Aptos Display" panose="020B0004020202020204" pitchFamily="34" charset="0"/>
              </a:rPr>
              <a:t>-chirurgico</a:t>
            </a:r>
          </a:p>
          <a:p>
            <a:pPr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Reperti che predicono </a:t>
            </a:r>
            <a:r>
              <a:rPr lang="it-IT" b="1" dirty="0">
                <a:solidFill>
                  <a:schemeClr val="tx2"/>
                </a:solidFill>
                <a:latin typeface="Aptos Display" panose="020B0004020202020204" pitchFamily="34" charset="0"/>
              </a:rPr>
              <a:t>GERD o rischio post-operatorio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Tutto il resto </a:t>
            </a:r>
          </a:p>
          <a:p>
            <a:pPr marL="457200" lvl="1" indent="0">
              <a:spcAft>
                <a:spcPts val="3000"/>
              </a:spcAft>
              <a:buNone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→ descrivere, ma non far diventare un ostacolo</a:t>
            </a:r>
          </a:p>
        </p:txBody>
      </p:sp>
    </p:spTree>
    <p:extLst>
      <p:ext uri="{BB962C8B-B14F-4D97-AF65-F5344CB8AC3E}">
        <p14:creationId xmlns:p14="http://schemas.microsoft.com/office/powerpoint/2010/main" val="1881268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721" y="1178829"/>
            <a:ext cx="4968551" cy="3227514"/>
          </a:xfrm>
        </p:spPr>
        <p:txBody>
          <a:bodyPr/>
          <a:lstStyle/>
          <a:p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292291-7FB2-F18E-EE8B-5A88F5E5F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23" y="5635624"/>
            <a:ext cx="1103075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valutare e trattare patologie attive </a:t>
            </a:r>
          </a:p>
          <a:p>
            <a:pPr marL="0" indent="0" algn="ctr">
              <a:buNone/>
            </a:pPr>
            <a:r>
              <a:rPr lang="it-IT" b="1" dirty="0">
                <a:solidFill>
                  <a:schemeClr val="tx2"/>
                </a:solidFill>
                <a:latin typeface="Aptos Display" panose="020B0004020202020204" pitchFamily="34" charset="0"/>
              </a:rPr>
              <a:t>prima dell’intervento</a:t>
            </a:r>
          </a:p>
        </p:txBody>
      </p:sp>
      <p:pic>
        <p:nvPicPr>
          <p:cNvPr id="5" name="Immagine 4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3E9EAD0A-F028-BD3B-65E5-DD26A5C04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3"/>
          <a:stretch>
            <a:fillRect/>
          </a:stretch>
        </p:blipFill>
        <p:spPr>
          <a:xfrm>
            <a:off x="1094167" y="646043"/>
            <a:ext cx="9658226" cy="1660896"/>
          </a:xfrm>
          <a:prstGeom prst="rect">
            <a:avLst/>
          </a:prstGeom>
        </p:spPr>
      </p:pic>
      <p:pic>
        <p:nvPicPr>
          <p:cNvPr id="7" name="Immagine 6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F3F122F3-00C7-4FB2-D17E-389B7E8E5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2806892"/>
            <a:ext cx="6339840" cy="2328779"/>
          </a:xfrm>
          <a:prstGeom prst="rect">
            <a:avLst/>
          </a:prstGeom>
        </p:spPr>
      </p:pic>
      <p:pic>
        <p:nvPicPr>
          <p:cNvPr id="9" name="Immagine 8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66F67F58-990B-39D7-A7DE-729854BA3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18"/>
            <a:ext cx="5923280" cy="287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028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706FD5-49D6-9ED6-6124-0630F3152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Perché fare l’</a:t>
            </a:r>
            <a:r>
              <a:rPr lang="it-IT" b="1" dirty="0" err="1">
                <a:solidFill>
                  <a:schemeClr val="accent2"/>
                </a:solidFill>
                <a:latin typeface="Aptos Display" panose="020B0004020202020204" pitchFamily="34" charset="0"/>
              </a:rPr>
              <a:t>EGDs</a:t>
            </a:r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Aptos Display" panose="020B0004020202020204" pitchFamily="34" charset="0"/>
              </a:rPr>
              <a:t>pre</a:t>
            </a:r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-operatoria?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644616-0F07-E834-60C0-DB39F721B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17702"/>
            <a:ext cx="10515600" cy="4351338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Elevata prevalenza di reperti upper GI nel pz obeso</a:t>
            </a:r>
          </a:p>
          <a:p>
            <a:pPr marL="457200" lvl="1" indent="0" algn="just">
              <a:spcAft>
                <a:spcPts val="3000"/>
              </a:spcAft>
              <a:buNone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→ 29.4% dei 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pz asintomatici </a:t>
            </a: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ha alterazioni upper GI</a:t>
            </a:r>
          </a:p>
          <a:p>
            <a:pPr algn="just">
              <a:spcAft>
                <a:spcPts val="600"/>
              </a:spcAft>
            </a:pPr>
            <a:r>
              <a:rPr lang="it-IT" dirty="0" err="1">
                <a:solidFill>
                  <a:schemeClr val="tx2"/>
                </a:solidFill>
                <a:latin typeface="Aptos Display" panose="020B0004020202020204" pitchFamily="34" charset="0"/>
              </a:rPr>
              <a:t>EGDs</a:t>
            </a: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ptos Display" panose="020B0004020202020204" pitchFamily="34" charset="0"/>
              </a:rPr>
              <a:t>pre</a:t>
            </a: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-operatoria come </a:t>
            </a:r>
            <a:r>
              <a:rPr lang="it-IT" i="1" dirty="0">
                <a:solidFill>
                  <a:schemeClr val="tx2"/>
                </a:solidFill>
                <a:latin typeface="Aptos Display" panose="020B0004020202020204" pitchFamily="34" charset="0"/>
              </a:rPr>
              <a:t>momento strategico</a:t>
            </a: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:</a:t>
            </a:r>
          </a:p>
          <a:p>
            <a:pPr lvl="1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 tipo di chirurgia</a:t>
            </a:r>
          </a:p>
          <a:p>
            <a:pPr lvl="1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 timing</a:t>
            </a: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dell’intervento</a:t>
            </a:r>
          </a:p>
          <a:p>
            <a:pPr lvl="1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 </a:t>
            </a: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eventuale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 sorveglianza endoscopica</a:t>
            </a:r>
          </a:p>
          <a:p>
            <a:pPr lvl="1" algn="just">
              <a:spcAft>
                <a:spcPts val="30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prevenire 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complicanze post-operatorie</a:t>
            </a: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 </a:t>
            </a:r>
          </a:p>
          <a:p>
            <a:pPr marL="1371600" lvl="3" indent="0" algn="just">
              <a:spcAft>
                <a:spcPts val="3000"/>
              </a:spcAft>
              <a:buNone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→ 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sicurezza</a:t>
            </a: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e alla </a:t>
            </a:r>
            <a:r>
              <a:rPr lang="it-IT" sz="2800" b="1" dirty="0">
                <a:solidFill>
                  <a:schemeClr val="tx2"/>
                </a:solidFill>
                <a:latin typeface="Aptos Display" panose="020B0004020202020204" pitchFamily="34" charset="0"/>
              </a:rPr>
              <a:t>personalizzazione dell’approccio</a:t>
            </a:r>
          </a:p>
        </p:txBody>
      </p:sp>
      <p:pic>
        <p:nvPicPr>
          <p:cNvPr id="6" name="Immagine 5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94B6FCA-4E49-3447-6EAA-49A5E4426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91" y="155543"/>
            <a:ext cx="1169404" cy="1169404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A773F4-E7AF-A878-94FB-A070C7AFEFCE}"/>
              </a:ext>
            </a:extLst>
          </p:cNvPr>
          <p:cNvSpPr txBox="1"/>
          <p:nvPr/>
        </p:nvSpPr>
        <p:spPr>
          <a:xfrm>
            <a:off x="9927772" y="6492875"/>
            <a:ext cx="3701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Yusef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Moulla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 et al,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Obes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Surg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1576344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52D4C2-0A0F-B12A-6B32-D929EA28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4360"/>
            <a:ext cx="10515600" cy="5271894"/>
          </a:xfrm>
        </p:spPr>
        <p:txBody>
          <a:bodyPr>
            <a:normAutofit/>
          </a:bodyPr>
          <a:lstStyle/>
          <a:p>
            <a:pPr algn="just">
              <a:spcAft>
                <a:spcPts val="3000"/>
              </a:spcAft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Non tutti i reperti hanno lo stesso </a:t>
            </a:r>
            <a:r>
              <a:rPr lang="it-IT" b="1" dirty="0">
                <a:solidFill>
                  <a:schemeClr val="tx2"/>
                </a:solidFill>
                <a:latin typeface="Aptos Display" panose="020B0004020202020204" pitchFamily="34" charset="0"/>
              </a:rPr>
              <a:t>peso clinico</a:t>
            </a:r>
            <a:endParaRPr lang="it-IT" dirty="0">
              <a:solidFill>
                <a:schemeClr val="tx2"/>
              </a:solidFill>
              <a:latin typeface="Aptos Display" panose="020B0004020202020204" pitchFamily="34" charset="0"/>
            </a:endParaRPr>
          </a:p>
          <a:p>
            <a:pPr marL="457200" lvl="1" indent="0" algn="just">
              <a:spcAft>
                <a:spcPts val="3000"/>
              </a:spcAft>
              <a:buNone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→ valore maggiore nei pazienti:</a:t>
            </a:r>
          </a:p>
          <a:p>
            <a:pPr lvl="2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sintomatici </a:t>
            </a:r>
          </a:p>
          <a:p>
            <a:pPr lvl="2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storia di GERD </a:t>
            </a:r>
          </a:p>
          <a:p>
            <a:pPr lvl="2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età avanzata </a:t>
            </a:r>
          </a:p>
          <a:p>
            <a:pPr lvl="2" algn="just">
              <a:spcAft>
                <a:spcPts val="300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fattori di rischio per lesioni esofagee e/o neoplastiche</a:t>
            </a:r>
          </a:p>
          <a:p>
            <a:pPr marL="0" indent="0" algn="just">
              <a:buNone/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→ </a:t>
            </a:r>
            <a:r>
              <a:rPr lang="it-IT" b="1" dirty="0">
                <a:solidFill>
                  <a:schemeClr val="tx2"/>
                </a:solidFill>
                <a:latin typeface="Aptos Display" panose="020B0004020202020204" pitchFamily="34" charset="0"/>
              </a:rPr>
              <a:t>approccio equilibrato </a:t>
            </a: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che massimizzi il beneficio minimizzando i costi, i rischi e i ritardi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D6843B-1610-7D9A-3C6C-87F744369EAE}"/>
              </a:ext>
            </a:extLst>
          </p:cNvPr>
          <p:cNvSpPr txBox="1"/>
          <p:nvPr/>
        </p:nvSpPr>
        <p:spPr>
          <a:xfrm>
            <a:off x="10059065" y="6494205"/>
            <a:ext cx="20489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Baila Elkin et al,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Obes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 </a:t>
            </a:r>
            <a:r>
              <a:rPr lang="it-IT" sz="1100" dirty="0" err="1">
                <a:solidFill>
                  <a:schemeClr val="tx2"/>
                </a:solidFill>
                <a:latin typeface="Aptos Display" panose="020B0004020202020204" pitchFamily="34" charset="0"/>
              </a:rPr>
              <a:t>Surg</a:t>
            </a:r>
            <a:r>
              <a:rPr lang="it-IT" sz="1100" dirty="0">
                <a:solidFill>
                  <a:schemeClr val="tx2"/>
                </a:solidFill>
                <a:latin typeface="Aptos Display" panose="020B0004020202020204" pitchFamily="34" charset="0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74000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AF701-0E29-74F1-E908-AFD9E8032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Cosa cercare davvero: esofago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DE17A9-ED15-5219-1BEB-FE3003C1E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153" y="1958998"/>
            <a:ext cx="4246984" cy="11182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Esofagite da reflusso di grado C-D secondo Los Angeles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DCC7B3A-67A3-2523-DA33-C07811B17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864" y="145285"/>
            <a:ext cx="882621" cy="8826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647832F-FF66-A34C-98F4-583380032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31561"/>
          <a:stretch>
            <a:fillRect/>
          </a:stretch>
        </p:blipFill>
        <p:spPr>
          <a:xfrm>
            <a:off x="3007349" y="3629608"/>
            <a:ext cx="3362788" cy="262190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69F690F-0126-4B5C-032D-145C29A569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 r="32143"/>
          <a:stretch>
            <a:fillRect/>
          </a:stretch>
        </p:blipFill>
        <p:spPr>
          <a:xfrm>
            <a:off x="121004" y="3629608"/>
            <a:ext cx="3239264" cy="262190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89A7EA8-2E98-E9E4-0868-F2E04BB84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r="31504" b="5218"/>
          <a:stretch>
            <a:fillRect/>
          </a:stretch>
        </p:blipFill>
        <p:spPr>
          <a:xfrm>
            <a:off x="5915330" y="3630206"/>
            <a:ext cx="3569387" cy="26286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E9D42B3-F6A3-F3B4-4014-DF054F7430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64"/>
          <a:stretch>
            <a:fillRect/>
          </a:stretch>
        </p:blipFill>
        <p:spPr>
          <a:xfrm>
            <a:off x="8916478" y="3628260"/>
            <a:ext cx="3163119" cy="2642355"/>
          </a:xfrm>
          <a:prstGeom prst="rect">
            <a:avLst/>
          </a:prstGeom>
        </p:spPr>
      </p:pic>
      <p:sp>
        <p:nvSpPr>
          <p:cNvPr id="23" name="Freccia destra con strisce 22">
            <a:extLst>
              <a:ext uri="{FF2B5EF4-FFF2-40B4-BE49-F238E27FC236}">
                <a16:creationId xmlns:a16="http://schemas.microsoft.com/office/drawing/2014/main" id="{6C3BD6E2-C9D0-F4FD-6BD1-C9FAD6DE1E22}"/>
              </a:ext>
            </a:extLst>
          </p:cNvPr>
          <p:cNvSpPr/>
          <p:nvPr/>
        </p:nvSpPr>
        <p:spPr>
          <a:xfrm>
            <a:off x="5682123" y="1958998"/>
            <a:ext cx="827753" cy="662992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7796B71-79D2-0DB9-F342-D75EA2DBAAC2}"/>
              </a:ext>
            </a:extLst>
          </p:cNvPr>
          <p:cNvSpPr txBox="1"/>
          <p:nvPr/>
        </p:nvSpPr>
        <p:spPr>
          <a:xfrm>
            <a:off x="7287862" y="1867416"/>
            <a:ext cx="4341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Rischio più elevato di GERD in caso di SG → preferibile RYGB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786906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C96E8-804B-1094-CD68-F333AFF89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45CBBD-D1AA-8D52-79DC-39D787C2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Cosa cercare davvero: esofago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E9C30B9-B2C0-77FB-BD48-63A63564C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864" y="145285"/>
            <a:ext cx="882621" cy="88262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D8A17EC-D5AC-2417-A985-D660B455B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8"/>
          <a:stretch>
            <a:fillRect/>
          </a:stretch>
        </p:blipFill>
        <p:spPr>
          <a:xfrm>
            <a:off x="251927" y="3872206"/>
            <a:ext cx="3415006" cy="28173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352F1F-A5C0-A2D1-CF97-E793FDA19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2"/>
          <a:stretch>
            <a:fillRect/>
          </a:stretch>
        </p:blipFill>
        <p:spPr>
          <a:xfrm>
            <a:off x="8533285" y="3872205"/>
            <a:ext cx="3406788" cy="281737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5D0FEB0-65D1-DBAB-16E3-8B4C166E9C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8"/>
          <a:stretch>
            <a:fillRect/>
          </a:stretch>
        </p:blipFill>
        <p:spPr>
          <a:xfrm>
            <a:off x="4387079" y="3872204"/>
            <a:ext cx="3426059" cy="2817379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EC1B2018-33B3-E214-5386-7FEA0EE41694}"/>
              </a:ext>
            </a:extLst>
          </p:cNvPr>
          <p:cNvSpPr txBox="1">
            <a:spLocks/>
          </p:cNvSpPr>
          <p:nvPr/>
        </p:nvSpPr>
        <p:spPr>
          <a:xfrm>
            <a:off x="838200" y="2284506"/>
            <a:ext cx="2709767" cy="1118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Esofago di Barrett</a:t>
            </a:r>
          </a:p>
        </p:txBody>
      </p:sp>
      <p:sp>
        <p:nvSpPr>
          <p:cNvPr id="16" name="Freccia destra con strisce 15">
            <a:extLst>
              <a:ext uri="{FF2B5EF4-FFF2-40B4-BE49-F238E27FC236}">
                <a16:creationId xmlns:a16="http://schemas.microsoft.com/office/drawing/2014/main" id="{5841B703-F11D-4DF2-BEC8-E3894B7CA972}"/>
              </a:ext>
            </a:extLst>
          </p:cNvPr>
          <p:cNvSpPr/>
          <p:nvPr/>
        </p:nvSpPr>
        <p:spPr>
          <a:xfrm>
            <a:off x="3973202" y="2189563"/>
            <a:ext cx="827753" cy="662992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373A338-A9A2-C32C-73F2-6088125A169A}"/>
              </a:ext>
            </a:extLst>
          </p:cNvPr>
          <p:cNvSpPr txBox="1"/>
          <p:nvPr/>
        </p:nvSpPr>
        <p:spPr>
          <a:xfrm>
            <a:off x="4550526" y="1613118"/>
            <a:ext cx="7812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Classificare (Praga C/M)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Biopsie multiple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Displasia → controindicazione alla SG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Eventuale sorveglianza endoscopica</a:t>
            </a:r>
          </a:p>
        </p:txBody>
      </p:sp>
    </p:spTree>
    <p:extLst>
      <p:ext uri="{BB962C8B-B14F-4D97-AF65-F5344CB8AC3E}">
        <p14:creationId xmlns:p14="http://schemas.microsoft.com/office/powerpoint/2010/main" val="156311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76AE3BF-375B-1BDA-1564-A3FDE474E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4"/>
          <a:stretch>
            <a:fillRect/>
          </a:stretch>
        </p:blipFill>
        <p:spPr>
          <a:xfrm>
            <a:off x="6489357" y="1923479"/>
            <a:ext cx="4959305" cy="40560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BB4114-8470-956B-477B-ABFB476BB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7"/>
          <a:stretch>
            <a:fillRect/>
          </a:stretch>
        </p:blipFill>
        <p:spPr>
          <a:xfrm>
            <a:off x="920446" y="1923479"/>
            <a:ext cx="4845872" cy="405606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4A5E333-58B2-CBE2-FA22-DF7D48333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Cosa cercare davvero: esofago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74776B-BC7F-6B64-8DE6-D62DC42AA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864" y="145285"/>
            <a:ext cx="882621" cy="88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1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115C7-BF15-4916-7336-A528A51EF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293F96-FA9F-2278-6231-027291D4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latin typeface="Aptos Display" panose="020B0004020202020204" pitchFamily="34" charset="0"/>
              </a:rPr>
              <a:t>Cosa cercare davvero: esofago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F3D7AAB-59C1-5BBF-8B20-2A0730DF3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864" y="145285"/>
            <a:ext cx="882621" cy="88262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6225666-7398-9781-5690-CB6F874FA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 r="31881"/>
          <a:stretch>
            <a:fillRect/>
          </a:stretch>
        </p:blipFill>
        <p:spPr>
          <a:xfrm>
            <a:off x="184401" y="3254141"/>
            <a:ext cx="4304317" cy="34545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3551CA0-F7B4-0E1F-3896-95228C1E4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87"/>
          <a:stretch>
            <a:fillRect/>
          </a:stretch>
        </p:blipFill>
        <p:spPr>
          <a:xfrm>
            <a:off x="4049485" y="3254142"/>
            <a:ext cx="4176987" cy="34545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CF0AF8A-7884-FAD8-9AAA-57D18847E9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1"/>
          <a:stretch>
            <a:fillRect/>
          </a:stretch>
        </p:blipFill>
        <p:spPr>
          <a:xfrm>
            <a:off x="7806237" y="3254141"/>
            <a:ext cx="4206247" cy="3454568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30D05F7B-7968-FC9B-FA0E-0326D1D94F17}"/>
              </a:ext>
            </a:extLst>
          </p:cNvPr>
          <p:cNvSpPr txBox="1">
            <a:spLocks/>
          </p:cNvSpPr>
          <p:nvPr/>
        </p:nvSpPr>
        <p:spPr>
          <a:xfrm>
            <a:off x="1099457" y="1652235"/>
            <a:ext cx="2709767" cy="1118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Ernia iatale da scivolamento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dirty="0">
                <a:solidFill>
                  <a:schemeClr val="tx2"/>
                </a:solidFill>
                <a:latin typeface="Aptos Display" panose="020B0004020202020204" pitchFamily="34" charset="0"/>
              </a:rPr>
              <a:t>&gt;2 cm</a:t>
            </a:r>
          </a:p>
        </p:txBody>
      </p:sp>
      <p:sp>
        <p:nvSpPr>
          <p:cNvPr id="11" name="Freccia destra con strisce 10">
            <a:extLst>
              <a:ext uri="{FF2B5EF4-FFF2-40B4-BE49-F238E27FC236}">
                <a16:creationId xmlns:a16="http://schemas.microsoft.com/office/drawing/2014/main" id="{386778A0-7435-3DAB-5B70-8E5A7207E4A4}"/>
              </a:ext>
            </a:extLst>
          </p:cNvPr>
          <p:cNvSpPr/>
          <p:nvPr/>
        </p:nvSpPr>
        <p:spPr>
          <a:xfrm>
            <a:off x="4373421" y="1924921"/>
            <a:ext cx="827753" cy="662992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4D98BC0-19E1-6F6C-7F5D-E7FDF2EFE7A9}"/>
              </a:ext>
            </a:extLst>
          </p:cNvPr>
          <p:cNvSpPr txBox="1"/>
          <p:nvPr/>
        </p:nvSpPr>
        <p:spPr>
          <a:xfrm>
            <a:off x="5429468" y="1734306"/>
            <a:ext cx="5924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Segnalare dimensione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2800" dirty="0">
                <a:solidFill>
                  <a:schemeClr val="tx2"/>
                </a:solidFill>
                <a:latin typeface="Aptos Display" panose="020B0004020202020204" pitchFamily="34" charset="0"/>
              </a:rPr>
              <a:t> Possibile correzione contestuale </a:t>
            </a:r>
          </a:p>
        </p:txBody>
      </p:sp>
    </p:spTree>
    <p:extLst>
      <p:ext uri="{BB962C8B-B14F-4D97-AF65-F5344CB8AC3E}">
        <p14:creationId xmlns:p14="http://schemas.microsoft.com/office/powerpoint/2010/main" val="287679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1151</TotalTime>
  <Words>782</Words>
  <Application>Microsoft Office PowerPoint</Application>
  <PresentationFormat>Widescreen</PresentationFormat>
  <Paragraphs>137</Paragraphs>
  <Slides>26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Courier New</vt:lpstr>
      <vt:lpstr>Wingdings</vt:lpstr>
      <vt:lpstr>Office Theme</vt:lpstr>
      <vt:lpstr>Endoscopia  pre-operatoria:  cosa cercare davvero</vt:lpstr>
      <vt:lpstr>Background</vt:lpstr>
      <vt:lpstr>Presentazione standard di PowerPoint</vt:lpstr>
      <vt:lpstr>Perché fare l’EGDs pre-operatoria?</vt:lpstr>
      <vt:lpstr>Presentazione standard di PowerPoint</vt:lpstr>
      <vt:lpstr>Cosa cercare davvero: esofago</vt:lpstr>
      <vt:lpstr>Cosa cercare davvero: esofago</vt:lpstr>
      <vt:lpstr>Cosa cercare davvero: esofago</vt:lpstr>
      <vt:lpstr>Cosa cercare davvero: esofago</vt:lpstr>
      <vt:lpstr>Disturbi motori esofagei:  oltre la GERD</vt:lpstr>
      <vt:lpstr>Disturbi motori esofagei: oltre la GERD</vt:lpstr>
      <vt:lpstr>Cosa cercare davvero: stomaco</vt:lpstr>
      <vt:lpstr>Helicobacter pylori:  un microrganismo con macroimpatto</vt:lpstr>
      <vt:lpstr>Cosa cercare davvero: stomaco</vt:lpstr>
      <vt:lpstr>Cosa cercare davvero: stomaco</vt:lpstr>
      <vt:lpstr>Cosa cercare davvero: stomaco</vt:lpstr>
      <vt:lpstr>Lesioni sottoepiteliali: oltre le gastropatie</vt:lpstr>
      <vt:lpstr>Lesioni sottoepiteliali: cosa fare</vt:lpstr>
      <vt:lpstr>Cosa cercare davvero: duodeno e oltre</vt:lpstr>
      <vt:lpstr>L’immagine come linguaggio comune</vt:lpstr>
      <vt:lpstr>Dal referto “descrittivo” al referto “decisionale”</vt:lpstr>
      <vt:lpstr>Quando il referto non può aspettare</vt:lpstr>
      <vt:lpstr>Cosa non è davvero rilevante</vt:lpstr>
      <vt:lpstr>Non cambia la chirurgia… ma la sicurezza</vt:lpstr>
      <vt:lpstr>Cosa cercare davvero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Alessia La Mantia</cp:lastModifiedBy>
  <cp:revision>31</cp:revision>
  <dcterms:created xsi:type="dcterms:W3CDTF">2022-02-27T17:36:31Z</dcterms:created>
  <dcterms:modified xsi:type="dcterms:W3CDTF">2025-10-13T11:32:40Z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